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61" r:id="rId4"/>
    <p:sldId id="257" r:id="rId5"/>
    <p:sldId id="262" r:id="rId6"/>
    <p:sldId id="256" r:id="rId7"/>
    <p:sldId id="274" r:id="rId8"/>
    <p:sldId id="275" r:id="rId9"/>
    <p:sldId id="276" r:id="rId10"/>
    <p:sldId id="277" r:id="rId11"/>
    <p:sldId id="263" r:id="rId12"/>
    <p:sldId id="267" r:id="rId13"/>
    <p:sldId id="269" r:id="rId14"/>
    <p:sldId id="266" r:id="rId15"/>
    <p:sldId id="264" r:id="rId16"/>
    <p:sldId id="268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4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03" autoAdjust="0"/>
    <p:restoredTop sz="94660"/>
  </p:normalViewPr>
  <p:slideViewPr>
    <p:cSldViewPr snapToGrid="0">
      <p:cViewPr varScale="1">
        <p:scale>
          <a:sx n="81" d="100"/>
          <a:sy n="81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53BF6-559B-4B68-B0C2-24FAB21BA4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4E100D-9023-42FB-ACE1-9FA4C87D3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CE201-4A29-4311-9D7B-BE122DD1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0B09F-379F-4399-B4E9-0E04044D5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7941A-1807-4C59-946D-FDC70AD46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351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5CFE1-EDD7-4036-80E7-907230C6B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CE361E-81F8-423B-938D-8CABEC31A6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9F075-97FB-4FBC-8553-1BF8C29EB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F2CA-4DB0-4283-A570-30AB23695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2EEB5-E5E0-40E7-BAEA-9C6C5C09C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894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64EC35-41E8-48AA-94C9-7E655C434B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231DFE-7F4C-4545-98DB-D8F78AC911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02AA1-2987-4423-B685-BC3B52B77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04F99-5E57-44A1-93BE-DB0202D34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27E3F-C65D-441B-9648-77135A768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82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E56A0-3531-4B0F-9C93-07D901B5F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4DE80-665C-463F-979F-462F87CCB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3442D-F8A8-4DA3-934A-646EA3637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2A758-8449-423B-BEE6-7419CC67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D0425-E1D9-4B2D-B25C-DECF503D3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014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1C01E-385E-496C-812D-14279B7F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865C4-DE5F-4C95-A0A0-719BE5F1DC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20E47-4AE1-4429-906C-6CB4E9D0A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E4344-62D8-4590-9B7D-C64F6D457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7394-6272-470B-8AAA-D170C033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26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18AD2-2201-4B62-8E15-72E99F95F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042FB-4A8E-4CAA-85AE-5406E8B1D4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83296-A867-4AA7-9C2B-507C9FE252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FA9E49-6FDD-44E1-9B8F-50879FC32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9B1FE-52AA-4450-B5AE-3C402DA3F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4DE80F-2E59-4CC1-B4ED-6C682036F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705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0ED87-5357-4254-97BA-45C07167E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1087BE-20FF-4AC8-957F-31CA53DDA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04FDB-6C09-4DE8-AA2F-24D22D8F08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CD74C6-70F4-42AC-9578-57A8EBAC08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61F6E8-0327-43C3-A46E-EBF81C4CF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158211-EF85-4E19-9ACB-0BF0D7E73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F47C3D-525A-44E3-9E21-0CAA06F2A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C2DEF3-969B-484D-AB87-EC4C28020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2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CFFBD-6712-4B31-8FD0-67FBE8329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3F9212-5DE6-4120-A1D4-CE542DDDF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20F390-1E16-418C-BBA9-A1008EE1E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8B88F5-6940-4A7E-BC19-2A23F66E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33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6C0E95-8AC1-42ED-987F-D2286D497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D29D1E-3216-4F9A-AC7B-84D6E3961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934E0-27C3-4037-849E-699E81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63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60E5-7DAF-4F80-9E40-51A86FD63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D72F4-288B-4A88-BE87-01F5889A9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57B3ED-0344-4CF6-AB6C-0828D0CD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3E0F37-7B07-47BB-9E2D-48659A556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064512-8DB3-495F-9470-5D90CB8A0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2CED7D-0FD3-4328-9089-BD0C49303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97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DCAA4-2C4E-4C82-9586-10AD989A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4D41BC-7C23-47F0-9C1E-5FCE9417CA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5F5015-D86D-4C47-9880-7A2CA2AA2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58241-0346-4C63-A3F6-C17760FC3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B2D65-5EEA-4233-B6DD-00455DA4D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14688-6864-4445-A21C-14A1B6CA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081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CF301E-1E6D-433D-A567-636AC25B9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40627-75EE-44A7-833B-0358437E6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1CC2B-5744-4D9E-9591-5C46861978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77961-D532-4DEA-9907-C3941D6C1191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B5D67-3857-41CC-BC9F-69FCE9D1E3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C75C1-C8B6-4E43-982A-B5F27E9188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9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apple.com/en-eg/guide/security/sec59b0b31ff/we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BA834C3-9552-4B1E-BD7F-841E027AD5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13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8DF2E7-9889-4083-AD32-BAE810E74F9E}"/>
              </a:ext>
            </a:extLst>
          </p:cNvPr>
          <p:cNvSpPr txBox="1"/>
          <p:nvPr/>
        </p:nvSpPr>
        <p:spPr>
          <a:xfrm>
            <a:off x="122348" y="-96539"/>
            <a:ext cx="9459534" cy="1924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  <a:p>
            <a:pPr>
              <a:lnSpc>
                <a:spcPct val="200000"/>
              </a:lnSpc>
            </a:pPr>
            <a:r>
              <a:rPr lang="en-US" sz="3200" b="1" dirty="0"/>
              <a:t>4- </a:t>
            </a:r>
            <a:r>
              <a:rPr lang="en-US" sz="3200" b="1" dirty="0" err="1"/>
              <a:t>AddRoundKey</a:t>
            </a:r>
            <a:endParaRPr 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EC6CC0-448C-467F-8153-2C8FBDC67FE3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pic>
        <p:nvPicPr>
          <p:cNvPr id="3" name="Recording 2025-05-12 135556">
            <a:hlinkClick r:id="" action="ppaction://media"/>
            <a:extLst>
              <a:ext uri="{FF2B5EF4-FFF2-40B4-BE49-F238E27FC236}">
                <a16:creationId xmlns:a16="http://schemas.microsoft.com/office/drawing/2014/main" id="{658EC4E0-4C45-46D3-9B75-3FDBE28836F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925.3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6454" y="2311400"/>
            <a:ext cx="7090421" cy="329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845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8B6117C-D6F4-4B92-9A55-06B18A6E56C3}"/>
              </a:ext>
            </a:extLst>
          </p:cNvPr>
          <p:cNvSpPr/>
          <p:nvPr/>
        </p:nvSpPr>
        <p:spPr>
          <a:xfrm>
            <a:off x="316035" y="152400"/>
            <a:ext cx="3935821" cy="9393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System Block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990597-855E-4068-8A97-5AA524BD9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413" y="1353643"/>
            <a:ext cx="7173912" cy="51582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39ED56-FDFB-4342-8F5A-9DFA1427F4B2}"/>
              </a:ext>
            </a:extLst>
          </p:cNvPr>
          <p:cNvSpPr txBox="1"/>
          <p:nvPr/>
        </p:nvSpPr>
        <p:spPr>
          <a:xfrm>
            <a:off x="11480800" y="6374368"/>
            <a:ext cx="48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5543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8B6117C-D6F4-4B92-9A55-06B18A6E56C3}"/>
              </a:ext>
            </a:extLst>
          </p:cNvPr>
          <p:cNvSpPr/>
          <p:nvPr/>
        </p:nvSpPr>
        <p:spPr>
          <a:xfrm>
            <a:off x="252535" y="0"/>
            <a:ext cx="5696368" cy="9393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System Configuration in Quartus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82D066-BB33-4D6E-87C3-68D16E40A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816" y="1182299"/>
            <a:ext cx="10116367" cy="50252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E90FF27-D637-4B39-9402-B1BBE52005CD}"/>
              </a:ext>
            </a:extLst>
          </p:cNvPr>
          <p:cNvSpPr txBox="1"/>
          <p:nvPr/>
        </p:nvSpPr>
        <p:spPr>
          <a:xfrm>
            <a:off x="11525250" y="6374368"/>
            <a:ext cx="44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947478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8B6117C-D6F4-4B92-9A55-06B18A6E56C3}"/>
              </a:ext>
            </a:extLst>
          </p:cNvPr>
          <p:cNvSpPr/>
          <p:nvPr/>
        </p:nvSpPr>
        <p:spPr>
          <a:xfrm>
            <a:off x="3015496" y="2233170"/>
            <a:ext cx="6161007" cy="168046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sz="6000" b="1" dirty="0"/>
              <a:t>Outputs Overview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90FF27-D637-4B39-9402-B1BBE52005CD}"/>
              </a:ext>
            </a:extLst>
          </p:cNvPr>
          <p:cNvSpPr txBox="1"/>
          <p:nvPr/>
        </p:nvSpPr>
        <p:spPr>
          <a:xfrm>
            <a:off x="11512550" y="637436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181613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D7BE0F-BC2B-4446-B092-D2D3B4C37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5084" y="1656262"/>
            <a:ext cx="11634666" cy="32204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34F78FF-6BDA-44D8-8C63-0229E96A56C0}"/>
              </a:ext>
            </a:extLst>
          </p:cNvPr>
          <p:cNvSpPr/>
          <p:nvPr/>
        </p:nvSpPr>
        <p:spPr>
          <a:xfrm>
            <a:off x="335084" y="196850"/>
            <a:ext cx="9386766" cy="939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Simulation Results of AES Encrypt Wrapper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22F4B2-EF92-4577-A298-63D16B9EE8FE}"/>
              </a:ext>
            </a:extLst>
          </p:cNvPr>
          <p:cNvSpPr txBox="1"/>
          <p:nvPr/>
        </p:nvSpPr>
        <p:spPr>
          <a:xfrm>
            <a:off x="11544300" y="6374368"/>
            <a:ext cx="42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42277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4AA178-C463-4999-8708-18DF35B20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5125" y="1630837"/>
            <a:ext cx="11704625" cy="32505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9FEB329-8DF4-4D4E-9C55-D079EA743A04}"/>
              </a:ext>
            </a:extLst>
          </p:cNvPr>
          <p:cNvSpPr/>
          <p:nvPr/>
        </p:nvSpPr>
        <p:spPr>
          <a:xfrm>
            <a:off x="265235" y="260350"/>
            <a:ext cx="7729745" cy="9393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Simulation Results of AES Decrypt Wrapper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E42E86-06ED-427C-A62F-A1AA49F31D02}"/>
              </a:ext>
            </a:extLst>
          </p:cNvPr>
          <p:cNvSpPr txBox="1"/>
          <p:nvPr/>
        </p:nvSpPr>
        <p:spPr>
          <a:xfrm>
            <a:off x="11539470" y="6374368"/>
            <a:ext cx="43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881709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9FEB329-8DF4-4D4E-9C55-D079EA743A04}"/>
              </a:ext>
            </a:extLst>
          </p:cNvPr>
          <p:cNvSpPr/>
          <p:nvPr/>
        </p:nvSpPr>
        <p:spPr>
          <a:xfrm>
            <a:off x="277935" y="0"/>
            <a:ext cx="3916265" cy="9393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 err="1"/>
              <a:t>Juart</a:t>
            </a:r>
            <a:r>
              <a:rPr lang="en-US" sz="3200" b="1" dirty="0"/>
              <a:t> Terminal 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EB38CB-B3EC-4836-96DF-800069D74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619" y="1053462"/>
            <a:ext cx="5678761" cy="55124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196064-CE6C-4590-AC53-D5E01CE9AFAD}"/>
              </a:ext>
            </a:extLst>
          </p:cNvPr>
          <p:cNvSpPr txBox="1"/>
          <p:nvPr/>
        </p:nvSpPr>
        <p:spPr>
          <a:xfrm>
            <a:off x="11526592" y="6374368"/>
            <a:ext cx="443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4122732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D115E8-3371-47F9-9340-7AB4AAA47B2D}"/>
              </a:ext>
            </a:extLst>
          </p:cNvPr>
          <p:cNvSpPr txBox="1"/>
          <p:nvPr/>
        </p:nvSpPr>
        <p:spPr>
          <a:xfrm>
            <a:off x="2200275" y="2514600"/>
            <a:ext cx="77914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/>
              <a:t>LIVE 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4FDD2F-580C-4BE3-B8EB-32F08CAC4ED5}"/>
              </a:ext>
            </a:extLst>
          </p:cNvPr>
          <p:cNvSpPr txBox="1"/>
          <p:nvPr/>
        </p:nvSpPr>
        <p:spPr>
          <a:xfrm>
            <a:off x="11481515" y="6374368"/>
            <a:ext cx="48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685954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802904-64D4-4C3C-87B2-3BBC2B637B6D}"/>
              </a:ext>
            </a:extLst>
          </p:cNvPr>
          <p:cNvSpPr txBox="1"/>
          <p:nvPr/>
        </p:nvSpPr>
        <p:spPr>
          <a:xfrm>
            <a:off x="257576" y="309093"/>
            <a:ext cx="2672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CB292-8B3D-4A07-AF7E-B1506E20D8FD}"/>
              </a:ext>
            </a:extLst>
          </p:cNvPr>
          <p:cNvSpPr txBox="1"/>
          <p:nvPr/>
        </p:nvSpPr>
        <p:spPr>
          <a:xfrm>
            <a:off x="321972" y="1236372"/>
            <a:ext cx="67900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Advanced Encryption Standard Overview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Practical Usages of AES at the Chip Level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System Configuration in Quartus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Outputs Overview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Live Demonstration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449E60-F66C-4E24-A4EE-60D6E3C8C28A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01837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021D105-90C8-4AD1-A204-6B4962359FFE}"/>
              </a:ext>
            </a:extLst>
          </p:cNvPr>
          <p:cNvSpPr/>
          <p:nvPr/>
        </p:nvSpPr>
        <p:spPr>
          <a:xfrm>
            <a:off x="122348" y="273434"/>
            <a:ext cx="1095992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Practical Usages of AES at the Chip Level</a:t>
            </a:r>
          </a:p>
          <a:p>
            <a:endParaRPr lang="en-US" sz="3200" b="1" dirty="0"/>
          </a:p>
          <a:p>
            <a:endParaRPr lang="en-US" sz="32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DE9979-F95C-47B9-A6CF-DEFBF6FB6E6C}"/>
              </a:ext>
            </a:extLst>
          </p:cNvPr>
          <p:cNvSpPr/>
          <p:nvPr/>
        </p:nvSpPr>
        <p:spPr>
          <a:xfrm>
            <a:off x="347730" y="1412207"/>
            <a:ext cx="895081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b="1" dirty="0"/>
              <a:t> Secure Boot and Firmware Authentication:</a:t>
            </a:r>
            <a:endParaRPr lang="en-US" dirty="0"/>
          </a:p>
          <a:p>
            <a:pPr lvl="1"/>
            <a:r>
              <a:rPr lang="en-US" dirty="0"/>
              <a:t>AES is used to encrypt and authenticate firmware images.</a:t>
            </a:r>
          </a:p>
          <a:p>
            <a:pPr lvl="1"/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 Secure Communication (e.g., I2C, SPI, AXI Interfaces):</a:t>
            </a:r>
            <a:endParaRPr lang="en-US" dirty="0"/>
          </a:p>
          <a:p>
            <a:pPr lvl="1"/>
            <a:r>
              <a:rPr lang="en-US" dirty="0"/>
              <a:t>AES is added to communication paths between processors and peripherals.</a:t>
            </a:r>
          </a:p>
          <a:p>
            <a:pPr lvl="1"/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 DRM (Digital Rights Management):</a:t>
            </a:r>
            <a:endParaRPr lang="en-US" dirty="0"/>
          </a:p>
          <a:p>
            <a:pPr lvl="1"/>
            <a:r>
              <a:rPr lang="en-US" dirty="0"/>
              <a:t>Used in media devices like smart TVs and set-top boxes to decrypt protected content.</a:t>
            </a:r>
          </a:p>
          <a:p>
            <a:pPr lvl="1"/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 Trusted Execution Environments (TEEs):</a:t>
            </a:r>
            <a:endParaRPr lang="en-US" dirty="0"/>
          </a:p>
          <a:p>
            <a:pPr lvl="1"/>
            <a:r>
              <a:rPr lang="en-US" dirty="0"/>
              <a:t>Embedded AES inside secure enclaves (e.g., ARM </a:t>
            </a:r>
            <a:r>
              <a:rPr lang="en-US" dirty="0" err="1"/>
              <a:t>TrustZone</a:t>
            </a:r>
            <a:r>
              <a:rPr lang="en-US" dirty="0"/>
              <a:t>) for handling sensitive data.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8562A7-0B47-40E6-9442-71AC462515CD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11031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F85BC9A-2B3B-4941-98DB-6C72B4076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645" y="1988434"/>
            <a:ext cx="8802710" cy="31123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6132DA-A687-4665-BC20-5C8243FBF417}"/>
              </a:ext>
            </a:extLst>
          </p:cNvPr>
          <p:cNvSpPr txBox="1"/>
          <p:nvPr/>
        </p:nvSpPr>
        <p:spPr>
          <a:xfrm>
            <a:off x="122348" y="-96539"/>
            <a:ext cx="9459534" cy="939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AC43F6-0E0B-4D96-A61A-F20D8FBB752D}"/>
              </a:ext>
            </a:extLst>
          </p:cNvPr>
          <p:cNvSpPr txBox="1"/>
          <p:nvPr/>
        </p:nvSpPr>
        <p:spPr>
          <a:xfrm>
            <a:off x="11645900" y="638071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748037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36B33C-1150-4883-A446-31EF74248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847" y="1927775"/>
            <a:ext cx="5994277" cy="390946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AA9E8EF-2AA3-448D-8665-31BBFA6ABC53}"/>
              </a:ext>
            </a:extLst>
          </p:cNvPr>
          <p:cNvSpPr/>
          <p:nvPr/>
        </p:nvSpPr>
        <p:spPr>
          <a:xfrm>
            <a:off x="349876" y="944240"/>
            <a:ext cx="5400541" cy="2403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pPr>
              <a:lnSpc>
                <a:spcPct val="150000"/>
              </a:lnSpc>
            </a:pPr>
            <a:r>
              <a:rPr lang="en-US" b="1" dirty="0"/>
              <a:t>AES-256</a:t>
            </a:r>
            <a:r>
              <a:rPr lang="en-US" dirty="0"/>
              <a:t> is used for: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Encrypting biometric data (Touch ID / Face ID).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Encrypting files on-disk (Data Protection).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Secure key management.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Used in A8-18, S3-9 and M1-4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E6567F-AE0A-45DF-810E-40DB7565C63D}"/>
              </a:ext>
            </a:extLst>
          </p:cNvPr>
          <p:cNvSpPr/>
          <p:nvPr/>
        </p:nvSpPr>
        <p:spPr>
          <a:xfrm>
            <a:off x="147020" y="359465"/>
            <a:ext cx="88901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Apple’s Secure Enclave (used in iPhones and Macs):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7DE3E7-CC44-4EC3-A0E2-399B428BA9EA}"/>
              </a:ext>
            </a:extLst>
          </p:cNvPr>
          <p:cNvSpPr/>
          <p:nvPr/>
        </p:nvSpPr>
        <p:spPr>
          <a:xfrm>
            <a:off x="766608" y="3882506"/>
            <a:ext cx="4824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Apple Platform Security – Secure Enclave and AES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E42B67-A38E-41C3-83E5-E78C10AD786A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70886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B695C-6649-4ADD-BC62-1F87706483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492" y="1345440"/>
            <a:ext cx="6823015" cy="50399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8DF2E7-9889-4083-AD32-BAE810E74F9E}"/>
              </a:ext>
            </a:extLst>
          </p:cNvPr>
          <p:cNvSpPr txBox="1"/>
          <p:nvPr/>
        </p:nvSpPr>
        <p:spPr>
          <a:xfrm>
            <a:off x="122348" y="-96539"/>
            <a:ext cx="9459534" cy="939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</p:txBody>
      </p:sp>
      <p:pic>
        <p:nvPicPr>
          <p:cNvPr id="8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285348F7-BCD3-469C-AC23-867C0B5764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1255" t="27195" r="36351" b="8204"/>
          <a:stretch/>
        </p:blipFill>
        <p:spPr>
          <a:xfrm>
            <a:off x="3370334" y="1345440"/>
            <a:ext cx="5451332" cy="5041015"/>
          </a:xfrm>
          <a:prstGeom prst="flowChartProcess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EC6CC0-448C-467F-8153-2C8FBDC67FE3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283658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764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8DF2E7-9889-4083-AD32-BAE810E74F9E}"/>
              </a:ext>
            </a:extLst>
          </p:cNvPr>
          <p:cNvSpPr txBox="1"/>
          <p:nvPr/>
        </p:nvSpPr>
        <p:spPr>
          <a:xfrm>
            <a:off x="122348" y="-96539"/>
            <a:ext cx="9459534" cy="1924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  <a:p>
            <a:pPr>
              <a:lnSpc>
                <a:spcPct val="200000"/>
              </a:lnSpc>
            </a:pPr>
            <a:r>
              <a:rPr lang="en-US" sz="3200" b="1" dirty="0"/>
              <a:t>1- </a:t>
            </a:r>
            <a:r>
              <a:rPr lang="en-US" sz="3200" b="1" dirty="0" err="1"/>
              <a:t>SubBytes</a:t>
            </a:r>
            <a:endParaRPr 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EC6CC0-448C-467F-8153-2C8FBDC67FE3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8F5F3B-3643-4068-883A-35DF3C7D4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13" y="2154204"/>
            <a:ext cx="10374173" cy="42201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6C8F2B-3A99-460E-80C5-F28843FE0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614" y="1944196"/>
            <a:ext cx="9642046" cy="46401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D8E337-5759-4383-8E1D-2359CA000F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13" y="2278045"/>
            <a:ext cx="10212225" cy="397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8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8DF2E7-9889-4083-AD32-BAE810E74F9E}"/>
              </a:ext>
            </a:extLst>
          </p:cNvPr>
          <p:cNvSpPr txBox="1"/>
          <p:nvPr/>
        </p:nvSpPr>
        <p:spPr>
          <a:xfrm>
            <a:off x="122348" y="-96539"/>
            <a:ext cx="9459534" cy="1924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  <a:p>
            <a:pPr>
              <a:lnSpc>
                <a:spcPct val="200000"/>
              </a:lnSpc>
            </a:pPr>
            <a:r>
              <a:rPr lang="en-US" sz="3200" b="1" dirty="0"/>
              <a:t>2- </a:t>
            </a:r>
            <a:r>
              <a:rPr lang="en-US" sz="3200" b="1" dirty="0" err="1"/>
              <a:t>ShiftRows</a:t>
            </a:r>
            <a:endParaRPr 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EC6CC0-448C-467F-8153-2C8FBDC67FE3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pic>
        <p:nvPicPr>
          <p:cNvPr id="7" name="Screen Recording 2025-05-12 134345">
            <a:hlinkClick r:id="" action="ppaction://media"/>
            <a:extLst>
              <a:ext uri="{FF2B5EF4-FFF2-40B4-BE49-F238E27FC236}">
                <a16:creationId xmlns:a16="http://schemas.microsoft.com/office/drawing/2014/main" id="{87D6DE48-77FE-4A9A-8339-0AF7782B087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92" end="947.645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8623" y="2457450"/>
            <a:ext cx="8754753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634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8DF2E7-9889-4083-AD32-BAE810E74F9E}"/>
              </a:ext>
            </a:extLst>
          </p:cNvPr>
          <p:cNvSpPr txBox="1"/>
          <p:nvPr/>
        </p:nvSpPr>
        <p:spPr>
          <a:xfrm>
            <a:off x="122348" y="-96539"/>
            <a:ext cx="9459534" cy="1924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  <a:p>
            <a:pPr>
              <a:lnSpc>
                <a:spcPct val="200000"/>
              </a:lnSpc>
            </a:pPr>
            <a:r>
              <a:rPr lang="en-US" sz="3200" b="1" dirty="0"/>
              <a:t>3- </a:t>
            </a:r>
            <a:r>
              <a:rPr lang="en-US" sz="3200" b="1" dirty="0" err="1"/>
              <a:t>MixColumns</a:t>
            </a:r>
            <a:endParaRPr 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EC6CC0-448C-467F-8153-2C8FBDC67FE3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pic>
        <p:nvPicPr>
          <p:cNvPr id="2" name="Recording 2025-05-12 135128">
            <a:hlinkClick r:id="" action="ppaction://media"/>
            <a:extLst>
              <a:ext uri="{FF2B5EF4-FFF2-40B4-BE49-F238E27FC236}">
                <a16:creationId xmlns:a16="http://schemas.microsoft.com/office/drawing/2014/main" id="{541927A9-5714-42BB-A990-38A3F1123DE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77.979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0850" y="2250459"/>
            <a:ext cx="8226425" cy="37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901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262</Words>
  <Application>Microsoft Office PowerPoint</Application>
  <PresentationFormat>Widescreen</PresentationFormat>
  <Paragraphs>59</Paragraphs>
  <Slides>17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Yehia Abdelmonem</dc:creator>
  <cp:lastModifiedBy>Khalifa -</cp:lastModifiedBy>
  <cp:revision>42</cp:revision>
  <dcterms:created xsi:type="dcterms:W3CDTF">2025-05-11T14:37:30Z</dcterms:created>
  <dcterms:modified xsi:type="dcterms:W3CDTF">2025-05-20T16:42:34Z</dcterms:modified>
</cp:coreProperties>
</file>

<file path=docProps/thumbnail.jpeg>
</file>